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30891-8E3B-8399-52E6-084EE4224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3310A3-1CFE-58D4-6E94-743C4E281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CAEB0C-F45C-A1EB-B066-34F3F0977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0BBD5-A654-25E6-1569-CA812AC1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90A41C-C32B-21FF-2909-67D71D43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909213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3F31F-C102-791F-452A-CBABE5F2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D74A8F-CB52-EB60-EB9C-5EF972386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85F8CB-9B29-7D1D-DC4B-B5927ACF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DCAD5F-85B8-A73C-4984-5E8A9CB4C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1A47B7-14C6-95CD-C33C-B9348DA2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83965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6E459B0-55BB-6CA5-7A84-38004EDE9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49E884-2346-346F-4CFE-48A5B574F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D6651D-5792-A224-6932-CB38A998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CDC1A4-107D-F691-9908-3356B231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34C8E8-39B9-6177-82FD-817CDCEB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6157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873FA-DA64-3E6B-6731-0EC0BB11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62E2B-8E4F-7FBD-0F1A-12C8B53B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2F3840-E167-00DB-4AC2-AE78C1E4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395ED2-93B4-499B-0174-189E3B8CF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742C99-FFB6-011F-BE12-5541B98C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0579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B958D-7B66-04DB-1D6C-1D672344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FB9E28-7CA8-4267-4DBD-B4A0AE4C3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B62F0-CBF0-24E2-4B5E-DD85D386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46148F-EB66-A048-531B-97D631D6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DF84AB-F2E0-9445-A5AB-965A3611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9866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36ED8-D567-9CCA-B00D-871CED3F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A58C7B-9C7C-7F29-D0AF-8DF8A2034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B4080D-6036-0344-A71B-CA993F3F6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A2C793-42ED-68D2-7503-0B361A50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15FFCA-3A7A-829E-AA0B-2C6635B6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D92148-2EC5-CAAD-41A0-911BC13B2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80468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4D6D6-E69F-E19C-AE37-C137EFC1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D4CE3A-EFE5-9B1F-39A8-3D1027D4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62F0C6-E219-B6C8-8E6E-77D76EEE0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1D0F16-C4CD-300E-EBE1-7CB991E81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2FA1E4-DAAE-F50E-A76E-F561D3CB7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3407B77-9160-FB41-F8C4-CB13BD05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446FBBB-6A5A-7463-61C3-154217B0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C00EED4-D83B-8EC2-718C-05F8668C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383723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86D4E-86D4-DE0B-8BE2-8D1258DB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3D87AE6-668E-1C9F-59B3-F0DC0A4B1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9378E5-E1A6-0094-7F0C-BE6FC910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7E8532-DED5-1EA0-9E2E-2F8B2E84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6244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F9FCC17-6B2A-A348-D0C1-CA3D6167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C11E68F-CAAF-297C-80CE-73295BA6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1298EC-1025-1A43-9057-3F07405A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8897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DA9DB-DA9D-99B8-AE5E-C55B3ECB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FD4912-2229-A257-5534-6C91D2F7B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DBEF95-5578-3D55-1FCE-5D44D6492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CE1C99-9765-7D62-08FF-AEBAD3FD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46C54-25E7-23AB-0587-4A4C1033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75FD02-4347-7C04-9308-D5780476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6690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6D8D5-80FD-E6E8-7673-49B186EF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35B8C9-5D13-24EB-3D9A-5D5E444CA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F2C5FC-A11F-D726-0485-83E868B55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5486C8-6299-C5F5-B5A9-AD82ADF4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2F8723-15B4-03D1-47ED-FE0A19889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76235F-B1E9-F250-229C-3516FFA18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56167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B666CF4-BD67-8B08-5DDF-5DFD1950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5CE893-9A16-0729-282F-F2F47147E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9236DF-814E-74D1-DE62-8891524EC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9/7/2024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1D42F2-F950-AB6E-64A6-17E2CF397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D3EC77-F57A-2A59-2567-E1DF8E006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9021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3CE72-DF31-4EEA-B4C4-93EC9054C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43804"/>
            <a:ext cx="5349241" cy="749436"/>
          </a:xfrm>
        </p:spPr>
        <p:txBody>
          <a:bodyPr anchor="ctr">
            <a:normAutofit/>
          </a:bodyPr>
          <a:lstStyle/>
          <a:p>
            <a:r>
              <a:rPr lang="es-ES" sz="2000" dirty="0"/>
              <a:t>VOCABULARIO EMPRENDIMIENTO</a:t>
            </a:r>
            <a:endParaRPr lang="es-CO" sz="2000" dirty="0"/>
          </a:p>
        </p:txBody>
      </p:sp>
      <p:pic>
        <p:nvPicPr>
          <p:cNvPr id="4" name="Picture 3" descr="Arte líquido colorido">
            <a:extLst>
              <a:ext uri="{FF2B5EF4-FFF2-40B4-BE49-F238E27FC236}">
                <a16:creationId xmlns:a16="http://schemas.microsoft.com/office/drawing/2014/main" id="{DBE8A24F-35C9-6501-4B09-5D8743B8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3" r="17003" b="1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C12C081-D456-58F1-DDAC-9A92BF9B5C56}"/>
              </a:ext>
            </a:extLst>
          </p:cNvPr>
          <p:cNvSpPr txBox="1">
            <a:spLocks/>
          </p:cNvSpPr>
          <p:nvPr/>
        </p:nvSpPr>
        <p:spPr>
          <a:xfrm>
            <a:off x="-1" y="2054413"/>
            <a:ext cx="5349241" cy="749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/>
              <a:t>BRAYAN STIVEN GUTIERREZ HIGUITA</a:t>
            </a:r>
            <a:endParaRPr lang="es-CO" sz="2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FD9B144-7B51-F63E-12F9-D9D5F1DBD94A}"/>
              </a:ext>
            </a:extLst>
          </p:cNvPr>
          <p:cNvSpPr txBox="1">
            <a:spLocks/>
          </p:cNvSpPr>
          <p:nvPr/>
        </p:nvSpPr>
        <p:spPr>
          <a:xfrm>
            <a:off x="-136849" y="3365022"/>
            <a:ext cx="5349241" cy="749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/>
              <a:t>FICHA : 2801206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30173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63894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ESTRATEGIA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951306" y="0"/>
            <a:ext cx="46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TÁCTICA</a:t>
            </a:r>
            <a:endParaRPr lang="es-CO" sz="28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1054360" y="3442996"/>
            <a:ext cx="417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OBJETIVO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830009" y="3484115"/>
            <a:ext cx="464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POLÍTICAS</a:t>
            </a:r>
            <a:endParaRPr lang="es-CO" sz="2800" b="1" dirty="0"/>
          </a:p>
        </p:txBody>
      </p:sp>
      <p:pic>
        <p:nvPicPr>
          <p:cNvPr id="4" name="Imagen 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0503E0E0-03D0-76B1-B1D6-DB2C4CD6F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510093"/>
            <a:ext cx="6096001" cy="2904911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8E6735AC-C971-F667-D103-3FFAD2EB7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523219"/>
            <a:ext cx="6096001" cy="2891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7E616994-09A6-20BF-84C9-D667B9D84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53088"/>
            <a:ext cx="6027576" cy="2891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22F9CF7C-B9C3-F175-0566-19DF5AEB3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88" y="3925096"/>
            <a:ext cx="6096000" cy="29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65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63894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MATRIZ DOFA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951306" y="0"/>
            <a:ext cx="46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BUROCRACIA</a:t>
            </a:r>
            <a:endParaRPr lang="es-CO" sz="28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ADMINISTRACIÓN PARTICIPATIVA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830009" y="3484115"/>
            <a:ext cx="464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SUBCONTRATACIÓN</a:t>
            </a:r>
            <a:endParaRPr lang="es-CO" sz="2800" b="1" dirty="0"/>
          </a:p>
        </p:txBody>
      </p:sp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F4D65236-5492-6430-BBDC-C6F8C9523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340"/>
            <a:ext cx="6027577" cy="2850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 descr="Imagen que contiene herramienta, cepillo&#10;&#10;Descripción generada automáticamente">
            <a:extLst>
              <a:ext uri="{FF2B5EF4-FFF2-40B4-BE49-F238E27FC236}">
                <a16:creationId xmlns:a16="http://schemas.microsoft.com/office/drawing/2014/main" id="{B630596B-A9D9-A67A-3682-89CF2E9C0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78" y="564340"/>
            <a:ext cx="6161310" cy="2850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 descr="Personas sentadas en una mesa&#10;&#10;Descripción generada automáticamente con confianza media">
            <a:extLst>
              <a:ext uri="{FF2B5EF4-FFF2-40B4-BE49-F238E27FC236}">
                <a16:creationId xmlns:a16="http://schemas.microsoft.com/office/drawing/2014/main" id="{685F21E5-CF4C-1139-8F6F-A250995B1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2" y="3925097"/>
            <a:ext cx="6092888" cy="2919774"/>
          </a:xfrm>
          <a:prstGeom prst="rect">
            <a:avLst/>
          </a:prstGeom>
        </p:spPr>
      </p:pic>
      <p:pic>
        <p:nvPicPr>
          <p:cNvPr id="15" name="Imagen 1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FE7D265-3558-CD75-FDE6-CB96EB171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88" y="3925097"/>
            <a:ext cx="6096000" cy="291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1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63894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GESTIÓN DEL TIEMPO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REINGENIERÍA PROCESO DE NEGOCIO</a:t>
            </a:r>
            <a:endParaRPr lang="es-CO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PROCESOS SUSTENTABLES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830009" y="3484115"/>
            <a:ext cx="464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INTELIGENCIA ARTIFICIAL</a:t>
            </a:r>
            <a:endParaRPr lang="es-CO" sz="2800" b="1" dirty="0"/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3763F05-9CB0-0B3E-832B-EE076E681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4" y="523221"/>
            <a:ext cx="6030690" cy="2905780"/>
          </a:xfrm>
          <a:prstGeom prst="rect">
            <a:avLst/>
          </a:prstGeom>
        </p:spPr>
      </p:pic>
      <p:pic>
        <p:nvPicPr>
          <p:cNvPr id="8" name="Imagen 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C2898C2C-9FFE-7CBF-020A-1FBA3B5B2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465" y="523220"/>
            <a:ext cx="6167535" cy="2905780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9F86524D-61A3-1725-5B29-35506FDD2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4" y="3925097"/>
            <a:ext cx="6099112" cy="2932903"/>
          </a:xfrm>
          <a:prstGeom prst="rect">
            <a:avLst/>
          </a:prstGeom>
        </p:spPr>
      </p:pic>
      <p:pic>
        <p:nvPicPr>
          <p:cNvPr id="16" name="Imagen 1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166E05D-C801-88AA-4106-C33240E3D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14" y="3925097"/>
            <a:ext cx="6089774" cy="29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63894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BENCHMARKING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OUTSOURCING</a:t>
            </a:r>
            <a:endParaRPr lang="es-CO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OUTPLACEMENT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830009" y="3484115"/>
            <a:ext cx="464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EMPODERAMIENTO</a:t>
            </a:r>
            <a:endParaRPr lang="es-CO" sz="2800" b="1" dirty="0"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BFB5DC59-54B7-CEFA-2AB7-10DD14BD8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21"/>
            <a:ext cx="6018238" cy="2891784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9EDAE3A2-7BD4-66D8-3162-58BE395D0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75" y="523221"/>
            <a:ext cx="6099112" cy="2919776"/>
          </a:xfrm>
          <a:prstGeom prst="rect">
            <a:avLst/>
          </a:prstGeom>
        </p:spPr>
      </p:pic>
      <p:pic>
        <p:nvPicPr>
          <p:cNvPr id="11" name="Imagen 10" descr="Forma, Flecha&#10;&#10;Descripción generada automáticamente">
            <a:extLst>
              <a:ext uri="{FF2B5EF4-FFF2-40B4-BE49-F238E27FC236}">
                <a16:creationId xmlns:a16="http://schemas.microsoft.com/office/drawing/2014/main" id="{305CFB0D-05A4-5B8E-BEBD-85C75EECC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2" y="3887128"/>
            <a:ext cx="6089774" cy="2970872"/>
          </a:xfrm>
          <a:prstGeom prst="rect">
            <a:avLst/>
          </a:prstGeom>
        </p:spPr>
      </p:pic>
      <p:pic>
        <p:nvPicPr>
          <p:cNvPr id="15" name="Imagen 1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5CFA5F1-10F9-EA00-7719-D6ABC088F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662" y="3887128"/>
            <a:ext cx="6105338" cy="299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6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35903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JUST IN TIME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DOWNSIZING</a:t>
            </a:r>
            <a:endParaRPr lang="es-CO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KAIZEN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335486" y="3484115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MEJORAMIENTO CONTINUO CONTINUO</a:t>
            </a:r>
            <a:endParaRPr lang="es-CO" sz="2800" b="1" dirty="0"/>
          </a:p>
        </p:txBody>
      </p:sp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8FBED5C-AE8F-1B16-0977-3EDADEDAD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2" y="551212"/>
            <a:ext cx="6089774" cy="2863792"/>
          </a:xfrm>
          <a:prstGeom prst="rect">
            <a:avLst/>
          </a:prstGeom>
        </p:spPr>
      </p:pic>
      <p:pic>
        <p:nvPicPr>
          <p:cNvPr id="8" name="Imagen 7" descr="Texto&#10;&#10;Descripción generada automáticamente con confianza media">
            <a:extLst>
              <a:ext uri="{FF2B5EF4-FFF2-40B4-BE49-F238E27FC236}">
                <a16:creationId xmlns:a16="http://schemas.microsoft.com/office/drawing/2014/main" id="{E75AC852-02A2-F9D2-A26E-528283814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50" y="555993"/>
            <a:ext cx="6105338" cy="2859011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7B0A0AC8-FD1F-B2B2-776F-175489639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7128"/>
            <a:ext cx="6114662" cy="2962275"/>
          </a:xfrm>
          <a:prstGeom prst="rect">
            <a:avLst/>
          </a:prstGeom>
        </p:spPr>
      </p:pic>
      <p:pic>
        <p:nvPicPr>
          <p:cNvPr id="16" name="Imagen 15" descr="Imagen que contiene lego, juguete&#10;&#10;Descripción generada automáticamente">
            <a:extLst>
              <a:ext uri="{FF2B5EF4-FFF2-40B4-BE49-F238E27FC236}">
                <a16:creationId xmlns:a16="http://schemas.microsoft.com/office/drawing/2014/main" id="{A20E2494-EDEA-44B0-80E9-B0E518C57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62" y="3966216"/>
            <a:ext cx="6074226" cy="2883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95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35903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SUSTENTABILIDAD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SOSTENIBILIDAD</a:t>
            </a:r>
            <a:endParaRPr lang="es-CO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TRANSFORMACIÓN DIGITAL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096000" y="3484115"/>
            <a:ext cx="611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 </a:t>
            </a:r>
            <a:r>
              <a:rPr lang="es-ES" sz="2400" b="1" dirty="0"/>
              <a:t>DESCENTRALIZACIÓN DE OPERACIONES</a:t>
            </a:r>
            <a:endParaRPr lang="es-CO" sz="2400" b="1" dirty="0"/>
          </a:p>
        </p:txBody>
      </p:sp>
      <p:pic>
        <p:nvPicPr>
          <p:cNvPr id="3" name="Imagen 2" descr="Imagen que contiene Mapa&#10;&#10;Descripción generada automáticamente">
            <a:extLst>
              <a:ext uri="{FF2B5EF4-FFF2-40B4-BE49-F238E27FC236}">
                <a16:creationId xmlns:a16="http://schemas.microsoft.com/office/drawing/2014/main" id="{5F3600BD-6193-DA78-4CDB-51534888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992"/>
            <a:ext cx="6083550" cy="2859011"/>
          </a:xfrm>
          <a:prstGeom prst="rect">
            <a:avLst/>
          </a:prstGeom>
        </p:spPr>
      </p:pic>
      <p:pic>
        <p:nvPicPr>
          <p:cNvPr id="7" name="Imagen 6" descr="Imagen que contiene persona, hombre, exterior, pasto&#10;&#10;Descripción generada automáticamente">
            <a:extLst>
              <a:ext uri="{FF2B5EF4-FFF2-40B4-BE49-F238E27FC236}">
                <a16:creationId xmlns:a16="http://schemas.microsoft.com/office/drawing/2014/main" id="{85186521-440E-7193-9EBC-77637FC9C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0753"/>
            <a:ext cx="6114662" cy="2874250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5AA80985-13C9-C7A9-A6B9-09998EC57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6216"/>
            <a:ext cx="6077339" cy="2891784"/>
          </a:xfrm>
          <a:prstGeom prst="rect">
            <a:avLst/>
          </a:prstGeom>
        </p:spPr>
      </p:pic>
      <p:pic>
        <p:nvPicPr>
          <p:cNvPr id="15" name="Imagen 14" descr="Imagen que contiene persona, interior, tabla, computadora&#10;&#10;Descripción generada automáticamente">
            <a:extLst>
              <a:ext uri="{FF2B5EF4-FFF2-40B4-BE49-F238E27FC236}">
                <a16:creationId xmlns:a16="http://schemas.microsoft.com/office/drawing/2014/main" id="{45FF37AE-CF58-4E79-717A-810E4146D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39" y="3948682"/>
            <a:ext cx="6133323" cy="29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9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35903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COMPETENCIA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COMPETITIVIDAD</a:t>
            </a:r>
            <a:endParaRPr lang="es-CO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CONTROL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096000" y="3484115"/>
            <a:ext cx="611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 </a:t>
            </a:r>
            <a:r>
              <a:rPr lang="es-ES" sz="2400" b="1" dirty="0"/>
              <a:t>CONTROL DE CALIDAD </a:t>
            </a:r>
            <a:endParaRPr lang="es-CO" sz="2400" b="1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0B6C28A-A24F-A188-DDD9-2C6E2F852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2" y="474793"/>
            <a:ext cx="6027577" cy="2940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 descr="Imagen que contiene Forma&#10;&#10;Descripción generada automáticamente">
            <a:extLst>
              <a:ext uri="{FF2B5EF4-FFF2-40B4-BE49-F238E27FC236}">
                <a16:creationId xmlns:a16="http://schemas.microsoft.com/office/drawing/2014/main" id="{8769A8F5-E2D3-210F-D4F9-A9DB8F31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33" y="461665"/>
            <a:ext cx="6086667" cy="2967335"/>
          </a:xfrm>
          <a:prstGeom prst="rect">
            <a:avLst/>
          </a:prstGeom>
        </p:spPr>
      </p:pic>
      <p:pic>
        <p:nvPicPr>
          <p:cNvPr id="12" name="Imagen 11" descr="Una persona con una laptop y un teclado&#10;&#10;Descripción generada automáticamente con confianza media">
            <a:extLst>
              <a:ext uri="{FF2B5EF4-FFF2-40B4-BE49-F238E27FC236}">
                <a16:creationId xmlns:a16="http://schemas.microsoft.com/office/drawing/2014/main" id="{2C93EC59-0568-1A92-A523-C6DFDEE03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3" y="3948682"/>
            <a:ext cx="6064901" cy="2909318"/>
          </a:xfrm>
          <a:prstGeom prst="rect">
            <a:avLst/>
          </a:prstGeom>
        </p:spPr>
      </p:pic>
      <p:pic>
        <p:nvPicPr>
          <p:cNvPr id="16" name="Imagen 15" descr="Imagen que contiene edificio, persona, hombre, verde&#10;&#10;Descripción generada automáticamente">
            <a:extLst>
              <a:ext uri="{FF2B5EF4-FFF2-40B4-BE49-F238E27FC236}">
                <a16:creationId xmlns:a16="http://schemas.microsoft.com/office/drawing/2014/main" id="{AEDB5D8A-7E7B-971D-A926-7FEA5076A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9" y="3948682"/>
            <a:ext cx="6114659" cy="29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17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35903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EFECTIVIDAD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EFICACIA</a:t>
            </a:r>
            <a:endParaRPr lang="es-CO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EFICIENCIA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096000" y="3484115"/>
            <a:ext cx="611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 </a:t>
            </a:r>
            <a:r>
              <a:rPr lang="es-ES" sz="2400" b="1" dirty="0"/>
              <a:t>FACTORES ORGANIZACIONALES </a:t>
            </a:r>
            <a:endParaRPr lang="es-CO" sz="2400" b="1" dirty="0"/>
          </a:p>
        </p:txBody>
      </p:sp>
      <p:pic>
        <p:nvPicPr>
          <p:cNvPr id="3" name="Imagen 2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6AE1FEE5-4226-8AF6-DCAF-7DBDFF0F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" y="461665"/>
            <a:ext cx="6080447" cy="2967335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EB2EA462-A7FC-4640-AF7A-CBEC40896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1" y="461665"/>
            <a:ext cx="6049347" cy="2981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 descr="Imagen que contiene juguete, lego, tabla, hombre&#10;&#10;Descripción generada automáticamente">
            <a:extLst>
              <a:ext uri="{FF2B5EF4-FFF2-40B4-BE49-F238E27FC236}">
                <a16:creationId xmlns:a16="http://schemas.microsoft.com/office/drawing/2014/main" id="{C08EE5BF-1A28-911C-F458-0C6DBC1D7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7334"/>
            <a:ext cx="6024464" cy="2850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247FECA8-FD51-C39E-40B3-53701B245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58" y="4007335"/>
            <a:ext cx="6127103" cy="2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1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35903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GERENTE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GESTIÓN</a:t>
            </a:r>
            <a:endParaRPr lang="es-CO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GESTIÓN EMPRESARIAL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096000" y="3484115"/>
            <a:ext cx="611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 </a:t>
            </a:r>
            <a:r>
              <a:rPr lang="es-ES" sz="2400" b="1" dirty="0"/>
              <a:t>GESTIÓN ADMINISTRATIVA </a:t>
            </a:r>
            <a:endParaRPr lang="es-CO" sz="2400" b="1" dirty="0"/>
          </a:p>
        </p:txBody>
      </p:sp>
      <p:pic>
        <p:nvPicPr>
          <p:cNvPr id="4" name="Imagen 3" descr="Dibujo animado de una persona&#10;&#10;Descripción generada automáticamente con confianza baja">
            <a:extLst>
              <a:ext uri="{FF2B5EF4-FFF2-40B4-BE49-F238E27FC236}">
                <a16:creationId xmlns:a16="http://schemas.microsoft.com/office/drawing/2014/main" id="{6728D5F6-E72A-B57F-6FAA-9362E28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2" y="461665"/>
            <a:ext cx="6086670" cy="2981331"/>
          </a:xfrm>
          <a:prstGeom prst="rect">
            <a:avLst/>
          </a:prstGeom>
        </p:spPr>
      </p:pic>
      <p:pic>
        <p:nvPicPr>
          <p:cNvPr id="8" name="Imagen 7" descr="Imagen que contiene computadora, tabla&#10;&#10;Descripción generada automáticamente">
            <a:extLst>
              <a:ext uri="{FF2B5EF4-FFF2-40B4-BE49-F238E27FC236}">
                <a16:creationId xmlns:a16="http://schemas.microsoft.com/office/drawing/2014/main" id="{99C006A5-A190-6FC9-46D1-8ADA8BE1A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1666"/>
            <a:ext cx="6086670" cy="2967334"/>
          </a:xfrm>
          <a:prstGeom prst="rect">
            <a:avLst/>
          </a:prstGeom>
        </p:spPr>
      </p:pic>
      <p:pic>
        <p:nvPicPr>
          <p:cNvPr id="12" name="Imagen 11" descr="Persona usando una computadora portátil&#10;&#10;Descripción generada automáticamente con confianza media">
            <a:extLst>
              <a:ext uri="{FF2B5EF4-FFF2-40B4-BE49-F238E27FC236}">
                <a16:creationId xmlns:a16="http://schemas.microsoft.com/office/drawing/2014/main" id="{DAE6AA1D-B5B9-1FA7-8392-5E587B5AC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330"/>
            <a:ext cx="6083557" cy="2836670"/>
          </a:xfrm>
          <a:prstGeom prst="rect">
            <a:avLst/>
          </a:prstGeom>
        </p:spPr>
      </p:pic>
      <p:pic>
        <p:nvPicPr>
          <p:cNvPr id="16" name="Imagen 15" descr="Un dibujo de un personaje de caricatura&#10;&#10;Descripción generada automáticamente con confianza baja">
            <a:extLst>
              <a:ext uri="{FF2B5EF4-FFF2-40B4-BE49-F238E27FC236}">
                <a16:creationId xmlns:a16="http://schemas.microsoft.com/office/drawing/2014/main" id="{AF500420-4EAB-B9C4-420E-5ED02D51C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21330"/>
            <a:ext cx="6114662" cy="28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76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35903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LÍDER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LIDERAZGO</a:t>
            </a:r>
            <a:endParaRPr lang="es-CO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PROCESO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096000" y="3484115"/>
            <a:ext cx="611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 </a:t>
            </a:r>
            <a:r>
              <a:rPr lang="es-ES" sz="2400" b="1" dirty="0"/>
              <a:t>PROCEDIMIENTO </a:t>
            </a:r>
            <a:endParaRPr lang="es-CO" sz="2400" b="1" dirty="0"/>
          </a:p>
        </p:txBody>
      </p:sp>
      <p:pic>
        <p:nvPicPr>
          <p:cNvPr id="3" name="Imagen 2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0854392F-5C0B-A4F0-BDBE-36851AA1D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" y="461665"/>
            <a:ext cx="6080445" cy="2967334"/>
          </a:xfrm>
          <a:prstGeom prst="rect">
            <a:avLst/>
          </a:prstGeom>
        </p:spPr>
      </p:pic>
      <p:pic>
        <p:nvPicPr>
          <p:cNvPr id="7" name="Imagen 6" descr="Personas caminando por una ventana&#10;&#10;Descripción generada automáticamente">
            <a:extLst>
              <a:ext uri="{FF2B5EF4-FFF2-40B4-BE49-F238E27FC236}">
                <a16:creationId xmlns:a16="http://schemas.microsoft.com/office/drawing/2014/main" id="{EB27DA0C-C4F6-940B-30F5-6F26547B9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1665"/>
            <a:ext cx="6080444" cy="2967334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E1E52AD2-7D0B-4B6D-68FA-4D3BC1898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" y="4021330"/>
            <a:ext cx="6068000" cy="2836670"/>
          </a:xfrm>
          <a:prstGeom prst="rect">
            <a:avLst/>
          </a:prstGeom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201E304E-A932-DDBB-991E-72A57F279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46" y="4021329"/>
            <a:ext cx="6067998" cy="2836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99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DC665398-E882-473C-9C36-B20022D22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20"/>
            <a:ext cx="6183086" cy="28917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1771261" y="0"/>
            <a:ext cx="264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NEGOCIO</a:t>
            </a:r>
            <a:endParaRPr lang="es-CO" sz="2800" b="1"/>
          </a:p>
        </p:txBody>
      </p:sp>
      <p:pic>
        <p:nvPicPr>
          <p:cNvPr id="7" name="Imagen 6" descr="Un grupo de personas sentadas alrededor de una mesa&#10;&#10;Descripción generada automáticamente">
            <a:extLst>
              <a:ext uri="{FF2B5EF4-FFF2-40B4-BE49-F238E27FC236}">
                <a16:creationId xmlns:a16="http://schemas.microsoft.com/office/drawing/2014/main" id="{F9A31221-0D79-EAA0-A01D-C6E58B562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5" y="543974"/>
            <a:ext cx="6008914" cy="287103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7780177" y="0"/>
            <a:ext cx="264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EMPRESA</a:t>
            </a:r>
            <a:endParaRPr lang="es-CO" sz="2800" b="1"/>
          </a:p>
        </p:txBody>
      </p:sp>
      <p:pic>
        <p:nvPicPr>
          <p:cNvPr id="11" name="Imagen 10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EDDE16EF-E843-B6B3-E9FF-E26FA07EE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0825"/>
            <a:ext cx="6183086" cy="282717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1709834" y="3442996"/>
            <a:ext cx="2763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ENPRENDEDOR</a:t>
            </a:r>
            <a:endParaRPr lang="es-CO" sz="2800" b="1"/>
          </a:p>
        </p:txBody>
      </p:sp>
      <p:pic>
        <p:nvPicPr>
          <p:cNvPr id="16" name="Imagen 15" descr="Hombre parado en la cocina&#10;&#10;Descripción generada automáticamente con confianza baja">
            <a:extLst>
              <a:ext uri="{FF2B5EF4-FFF2-40B4-BE49-F238E27FC236}">
                <a16:creationId xmlns:a16="http://schemas.microsoft.com/office/drawing/2014/main" id="{1360B994-4CF6-BF3E-8F03-3D71C6728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5" y="4030825"/>
            <a:ext cx="6008914" cy="282717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7889810" y="3484115"/>
            <a:ext cx="2763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EMPRESARIO</a:t>
            </a:r>
            <a:endParaRPr lang="es-CO" sz="2800" b="1"/>
          </a:p>
        </p:txBody>
      </p:sp>
    </p:spTree>
    <p:extLst>
      <p:ext uri="{BB962C8B-B14F-4D97-AF65-F5344CB8AC3E}">
        <p14:creationId xmlns:p14="http://schemas.microsoft.com/office/powerpoint/2010/main" val="1622248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35903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ADMINISTRACIÓN 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PROCESO ADMINISTRATIVO </a:t>
            </a:r>
            <a:endParaRPr lang="es-CO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FUNCIONES ADMINISTRATIVAS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096000" y="3484115"/>
            <a:ext cx="611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 </a:t>
            </a:r>
            <a:r>
              <a:rPr lang="es-ES" sz="2400" b="1" dirty="0"/>
              <a:t>PLANEACIÓN ESTRATÉGICA </a:t>
            </a:r>
            <a:endParaRPr lang="es-CO" sz="2400" b="1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0FBDACF7-7166-82C7-E4B5-6EC196F98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" y="516779"/>
            <a:ext cx="6068000" cy="2898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1391B525-4F2A-B73A-251A-66F6711C4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65" y="523220"/>
            <a:ext cx="5999579" cy="2891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n 15" descr="Imagen que contiene texto, pizarrón&#10;&#10;Descripción generada automáticamente">
            <a:extLst>
              <a:ext uri="{FF2B5EF4-FFF2-40B4-BE49-F238E27FC236}">
                <a16:creationId xmlns:a16="http://schemas.microsoft.com/office/drawing/2014/main" id="{EE6A1448-47C8-EBAE-400D-768394359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27667"/>
            <a:ext cx="6114662" cy="2930333"/>
          </a:xfrm>
          <a:prstGeom prst="rect">
            <a:avLst/>
          </a:prstGeom>
        </p:spPr>
      </p:pic>
      <p:pic>
        <p:nvPicPr>
          <p:cNvPr id="19" name="Imagen 18" descr="Diagrama&#10;&#10;Descripción generada automáticamente">
            <a:extLst>
              <a:ext uri="{FF2B5EF4-FFF2-40B4-BE49-F238E27FC236}">
                <a16:creationId xmlns:a16="http://schemas.microsoft.com/office/drawing/2014/main" id="{17D1E809-D2A3-0488-A464-762587F06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7667"/>
            <a:ext cx="6166371" cy="29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0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35903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PLANEACIÓN TÁCTICA 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PLANEACIÓN OPERATIVA  </a:t>
            </a:r>
            <a:endParaRPr lang="es-CO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REINGENIERÍA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096000" y="3484115"/>
            <a:ext cx="611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 </a:t>
            </a:r>
            <a:r>
              <a:rPr lang="es-ES" sz="2400" b="1" dirty="0"/>
              <a:t>REORGANIZACIÓN </a:t>
            </a:r>
            <a:endParaRPr lang="es-CO" sz="2400" b="1"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B6FF640C-73F5-A4C4-5B1C-AE366A63E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" y="523220"/>
            <a:ext cx="6114662" cy="2905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D82207F6-3E8F-E8DE-F781-AAF13E0D1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14" y="482100"/>
            <a:ext cx="6010074" cy="2960896"/>
          </a:xfrm>
          <a:prstGeom prst="rect">
            <a:avLst/>
          </a:prstGeom>
        </p:spPr>
      </p:pic>
      <p:pic>
        <p:nvPicPr>
          <p:cNvPr id="11" name="Imagen 10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6C9BF33-DAA7-3081-DB01-36F06185D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" y="3952220"/>
            <a:ext cx="6080444" cy="2905780"/>
          </a:xfrm>
          <a:prstGeom prst="rect">
            <a:avLst/>
          </a:prstGeom>
        </p:spPr>
      </p:pic>
      <p:pic>
        <p:nvPicPr>
          <p:cNvPr id="14" name="Imagen 1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0D1387C-FA68-C950-15EF-5F0AE50A4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007334"/>
            <a:ext cx="6080443" cy="2816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4960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35903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RECURSO HUMANO 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TALENTO HUMANO  </a:t>
            </a:r>
            <a:endParaRPr lang="es-CO" sz="24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-3112" y="3442996"/>
            <a:ext cx="602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GESTIÓN DEL TALENTO HUMANO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096000" y="3484115"/>
            <a:ext cx="611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 </a:t>
            </a:r>
            <a:r>
              <a:rPr lang="es-ES" sz="2400" b="1" dirty="0"/>
              <a:t>FLEXIBILIDAD </a:t>
            </a:r>
            <a:endParaRPr lang="es-CO" sz="2400" b="1" dirty="0"/>
          </a:p>
        </p:txBody>
      </p:sp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0F9C0285-B967-598B-32AD-528586105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" y="461665"/>
            <a:ext cx="6114662" cy="2967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3726432-0461-3209-5600-29EBCD62E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87" y="461665"/>
            <a:ext cx="5905500" cy="2967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 descr="Imagen que contiene persona, tabla, hombre, taza&#10;&#10;Descripción generada automáticamente">
            <a:extLst>
              <a:ext uri="{FF2B5EF4-FFF2-40B4-BE49-F238E27FC236}">
                <a16:creationId xmlns:a16="http://schemas.microsoft.com/office/drawing/2014/main" id="{34AAAA4D-4CCE-F286-DD28-E7C644F6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99" y="3966217"/>
            <a:ext cx="6114662" cy="2891784"/>
          </a:xfrm>
          <a:prstGeom prst="rect">
            <a:avLst/>
          </a:prstGeom>
        </p:spPr>
      </p:pic>
      <p:pic>
        <p:nvPicPr>
          <p:cNvPr id="16" name="Imagen 15" descr="Una persona con un reloj en una caja">
            <a:extLst>
              <a:ext uri="{FF2B5EF4-FFF2-40B4-BE49-F238E27FC236}">
                <a16:creationId xmlns:a16="http://schemas.microsoft.com/office/drawing/2014/main" id="{35AA2C4B-EF2B-769D-CB16-CD04035FD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66215"/>
            <a:ext cx="6092888" cy="28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70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35903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CUADRO DE MANDO INTEGRAL 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024464" y="0"/>
            <a:ext cx="616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BALANCED SCORECARD  </a:t>
            </a:r>
            <a:endParaRPr lang="es-CO" sz="2400" b="1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866F77A-2A5A-E55E-7B20-11809AD8E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" y="860651"/>
            <a:ext cx="6114662" cy="5997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23DAB45-B5BD-C855-A6CB-736582796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93" y="860651"/>
            <a:ext cx="5884507" cy="5997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679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63894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INCUBADORA DE EMPRESAS</a:t>
            </a:r>
            <a:endParaRPr lang="es-CO" sz="2800" b="1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951306" y="0"/>
            <a:ext cx="46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PERSONA NATURAL</a:t>
            </a:r>
            <a:endParaRPr lang="es-CO" sz="2800" b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1156996" y="3442996"/>
            <a:ext cx="406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PERSONA JURIDICA</a:t>
            </a:r>
            <a:endParaRPr lang="es-CO" sz="2800" b="1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7889810" y="3484115"/>
            <a:ext cx="2763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NETWORKING</a:t>
            </a:r>
            <a:endParaRPr lang="es-CO" sz="2800" b="1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FF6A1BBE-DFEF-872F-2F20-A1606143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20"/>
            <a:ext cx="6183085" cy="2905780"/>
          </a:xfrm>
          <a:prstGeom prst="rect">
            <a:avLst/>
          </a:prstGeom>
        </p:spPr>
      </p:pic>
      <p:pic>
        <p:nvPicPr>
          <p:cNvPr id="3" name="Imagen 2" descr="Imagen que contiene computer, tabla, computadora, alimentos&#10;&#10;Descripción generada automáticamente">
            <a:extLst>
              <a:ext uri="{FF2B5EF4-FFF2-40B4-BE49-F238E27FC236}">
                <a16:creationId xmlns:a16="http://schemas.microsoft.com/office/drawing/2014/main" id="{FE5B083A-E4BA-4DA3-BC20-F924B7242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5" y="523220"/>
            <a:ext cx="6008914" cy="2905780"/>
          </a:xfrm>
          <a:prstGeom prst="rect">
            <a:avLst/>
          </a:prstGeom>
        </p:spPr>
      </p:pic>
      <p:pic>
        <p:nvPicPr>
          <p:cNvPr id="4" name="Imagen 3" descr="Dibujo animado de un personaje de caricatura&#10;&#10;Descripción generada automáticamente con confianza media">
            <a:extLst>
              <a:ext uri="{FF2B5EF4-FFF2-40B4-BE49-F238E27FC236}">
                <a16:creationId xmlns:a16="http://schemas.microsoft.com/office/drawing/2014/main" id="{9DBCFCAF-F88C-4255-AFBE-AB536C302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0824"/>
            <a:ext cx="6183085" cy="2827176"/>
          </a:xfrm>
          <a:prstGeom prst="rect">
            <a:avLst/>
          </a:prstGeom>
        </p:spPr>
      </p:pic>
      <p:pic>
        <p:nvPicPr>
          <p:cNvPr id="8" name="Imagen 7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45F8EADE-C8D2-4B13-9AF4-4420735DC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5" y="4030822"/>
            <a:ext cx="6008914" cy="282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9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63894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COWORKING</a:t>
            </a:r>
            <a:endParaRPr lang="es-CO" sz="2800" b="1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951306" y="0"/>
            <a:ext cx="46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PLAN DE NEGOCIOS</a:t>
            </a:r>
            <a:endParaRPr lang="es-CO" sz="2800" b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1054360" y="3442996"/>
            <a:ext cx="417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METODOLOGIA CANVAS</a:t>
            </a:r>
            <a:endParaRPr lang="es-CO" sz="2800" b="1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7053943" y="3484115"/>
            <a:ext cx="442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PROPIEDAD INTELECTUAL</a:t>
            </a:r>
            <a:endParaRPr lang="es-CO" sz="2800" b="1"/>
          </a:p>
        </p:txBody>
      </p:sp>
      <p:pic>
        <p:nvPicPr>
          <p:cNvPr id="5" name="Imagen 4" descr="Una silla en una sala&#10;&#10;Descripción generada automáticamente">
            <a:extLst>
              <a:ext uri="{FF2B5EF4-FFF2-40B4-BE49-F238E27FC236}">
                <a16:creationId xmlns:a16="http://schemas.microsoft.com/office/drawing/2014/main" id="{79C9C3EC-B75B-4247-B564-A14F133A3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20"/>
            <a:ext cx="6183085" cy="2919776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A2EB2FD-48EA-4684-904F-D398A9D92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5" y="523219"/>
            <a:ext cx="6008914" cy="2905781"/>
          </a:xfrm>
          <a:prstGeom prst="rect">
            <a:avLst/>
          </a:prstGeom>
        </p:spPr>
      </p:pic>
      <p:pic>
        <p:nvPicPr>
          <p:cNvPr id="12" name="Imagen 11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D4600354-3A34-C46E-336E-6FC1FB73F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30822"/>
            <a:ext cx="6183085" cy="2827177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25091396-523D-C128-51A1-5CE27E697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5" y="4030822"/>
            <a:ext cx="6008916" cy="28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9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63894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STARTUP</a:t>
            </a:r>
            <a:endParaRPr lang="es-CO" sz="2800" b="1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951306" y="0"/>
            <a:ext cx="46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PYME</a:t>
            </a:r>
            <a:endParaRPr lang="es-CO" sz="2800" b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1054360" y="3442996"/>
            <a:ext cx="417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MYPYME</a:t>
            </a:r>
            <a:endParaRPr lang="es-CO" sz="2800" b="1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7053943" y="3484115"/>
            <a:ext cx="442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IMPUESTOS DIRECTOS</a:t>
            </a:r>
            <a:endParaRPr lang="es-CO" sz="2800" b="1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EE0E5FC2-23F1-40F3-83F5-1464B8C79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521"/>
            <a:ext cx="6183084" cy="2920479"/>
          </a:xfrm>
          <a:prstGeom prst="rect">
            <a:avLst/>
          </a:prstGeom>
        </p:spPr>
      </p:pic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4B6D5630-81F8-2ADC-2676-E5197B5A4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2" y="516384"/>
            <a:ext cx="6052458" cy="2912615"/>
          </a:xfrm>
          <a:prstGeom prst="rect">
            <a:avLst/>
          </a:prstGeom>
        </p:spPr>
      </p:pic>
      <p:pic>
        <p:nvPicPr>
          <p:cNvPr id="8" name="Imagen 7" descr="Imagen que contiene sostener, hombre, computadora&#10;&#10;Descripción generada automáticamente">
            <a:extLst>
              <a:ext uri="{FF2B5EF4-FFF2-40B4-BE49-F238E27FC236}">
                <a16:creationId xmlns:a16="http://schemas.microsoft.com/office/drawing/2014/main" id="{3C5FD208-5EA1-48BF-B168-170EF2F25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0822"/>
            <a:ext cx="6183084" cy="2827178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8962AAC-A4DC-EF98-ED74-B51B0C32A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4" y="4030821"/>
            <a:ext cx="6008916" cy="282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10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63894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IMPUESTOS INDIRECTOS</a:t>
            </a:r>
            <a:endParaRPr lang="es-CO" sz="2800" b="1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951306" y="0"/>
            <a:ext cx="46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LIBRO DIARIO</a:t>
            </a:r>
            <a:endParaRPr lang="es-CO" sz="2800" b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1054360" y="3442996"/>
            <a:ext cx="417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LIBRO MAYOR</a:t>
            </a:r>
            <a:endParaRPr lang="es-CO" sz="2800" b="1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7053943" y="3484115"/>
            <a:ext cx="442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LIBRO AUXILIAR</a:t>
            </a:r>
            <a:endParaRPr lang="es-CO" sz="2800" b="1"/>
          </a:p>
        </p:txBody>
      </p:sp>
      <p:pic>
        <p:nvPicPr>
          <p:cNvPr id="3" name="Imagen 2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79D6AEF-AC7D-4B14-A315-34462886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6" y="516385"/>
            <a:ext cx="6183084" cy="2912615"/>
          </a:xfrm>
          <a:prstGeom prst="rect">
            <a:avLst/>
          </a:prstGeom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D210311A-D522-49BD-892A-755B29E4D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" y="3945383"/>
            <a:ext cx="6183082" cy="2912616"/>
          </a:xfrm>
          <a:prstGeom prst="rect">
            <a:avLst/>
          </a:prstGeom>
        </p:spPr>
      </p:pic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479B5792-1DAE-4C20-AE56-E4F6ED1EF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05" y="4030820"/>
            <a:ext cx="6002696" cy="2827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 descr="Imagen que contiene Icono&#10;&#10;Descripción generada automáticamente">
            <a:extLst>
              <a:ext uri="{FF2B5EF4-FFF2-40B4-BE49-F238E27FC236}">
                <a16:creationId xmlns:a16="http://schemas.microsoft.com/office/drawing/2014/main" id="{41547770-68A3-10D6-3C98-C4F38C7D2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15948"/>
            <a:ext cx="6008917" cy="29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63894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IVA</a:t>
            </a:r>
            <a:endParaRPr lang="es-CO" sz="2800" b="1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951306" y="0"/>
            <a:ext cx="46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PIB</a:t>
            </a:r>
            <a:endParaRPr lang="es-CO" sz="2800" b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1054360" y="3442996"/>
            <a:ext cx="417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IPC</a:t>
            </a:r>
            <a:endParaRPr lang="es-CO" sz="2800" b="1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7053943" y="3484115"/>
            <a:ext cx="442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LOGOTIPO</a:t>
            </a:r>
            <a:endParaRPr lang="es-CO" sz="2800" b="1"/>
          </a:p>
        </p:txBody>
      </p:sp>
      <p:pic>
        <p:nvPicPr>
          <p:cNvPr id="3" name="Imagen 2" descr="Imagen que contiene señal&#10;&#10;Descripción generada automáticamente">
            <a:extLst>
              <a:ext uri="{FF2B5EF4-FFF2-40B4-BE49-F238E27FC236}">
                <a16:creationId xmlns:a16="http://schemas.microsoft.com/office/drawing/2014/main" id="{86AE12E6-30E4-E115-A59B-FA01137DE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20"/>
            <a:ext cx="6139542" cy="2905779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66AB1ADC-34E5-4BC7-98E7-CBFAA337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4" y="546706"/>
            <a:ext cx="6008916" cy="2827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0AF95F8-A398-4022-A54A-9A3000934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" y="4030820"/>
            <a:ext cx="6161313" cy="2827180"/>
          </a:xfrm>
          <a:prstGeom prst="rect">
            <a:avLst/>
          </a:prstGeom>
        </p:spPr>
      </p:pic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204D6D8-13DA-81B2-669C-8CAB7C492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4" y="4030820"/>
            <a:ext cx="6008916" cy="282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63894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ESLOGAN</a:t>
            </a:r>
            <a:endParaRPr lang="es-CO" sz="2800" b="1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951306" y="0"/>
            <a:ext cx="46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RAZON SOCIAL</a:t>
            </a:r>
            <a:endParaRPr lang="es-CO" sz="2800" b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1054360" y="3442996"/>
            <a:ext cx="417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OBJETO SOCIAL</a:t>
            </a:r>
            <a:endParaRPr lang="es-CO" sz="2800" b="1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830009" y="3484115"/>
            <a:ext cx="464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RESPONSABILIDAD SOCIAL</a:t>
            </a:r>
            <a:endParaRPr lang="es-CO" sz="2800" b="1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FB85800A-17A6-7B60-5D3A-098B8F803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20"/>
            <a:ext cx="6183083" cy="2891784"/>
          </a:xfrm>
          <a:prstGeom prst="rect">
            <a:avLst/>
          </a:prstGeom>
        </p:spPr>
      </p:pic>
      <p:pic>
        <p:nvPicPr>
          <p:cNvPr id="9" name="Imagen 8" descr="Edificio con letrero en frente y tienda al lado&#10;&#10;Descripción generada automáticamente con confianza media">
            <a:extLst>
              <a:ext uri="{FF2B5EF4-FFF2-40B4-BE49-F238E27FC236}">
                <a16:creationId xmlns:a16="http://schemas.microsoft.com/office/drawing/2014/main" id="{974CC0D0-722A-E7E5-4CCB-AA6F87BBB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3220"/>
            <a:ext cx="6096000" cy="289178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8D03674-D475-90EC-1998-120316667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" y="3938224"/>
            <a:ext cx="6005807" cy="2891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n 15" descr="Imagen que contiene pañal, alimentos&#10;&#10;Descripción generada automáticamente">
            <a:extLst>
              <a:ext uri="{FF2B5EF4-FFF2-40B4-BE49-F238E27FC236}">
                <a16:creationId xmlns:a16="http://schemas.microsoft.com/office/drawing/2014/main" id="{AEA7F684-5435-B000-8C8F-D68AD79C6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66216"/>
            <a:ext cx="6096000" cy="28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5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79E76BF-3D5E-0523-4133-55C482616C8C}"/>
              </a:ext>
            </a:extLst>
          </p:cNvPr>
          <p:cNvSpPr txBox="1"/>
          <p:nvPr/>
        </p:nvSpPr>
        <p:spPr>
          <a:xfrm>
            <a:off x="363894" y="0"/>
            <a:ext cx="546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MISIÓN</a:t>
            </a:r>
            <a:endParaRPr lang="es-CO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7748-928A-8E93-D7DE-DABA327E0698}"/>
              </a:ext>
            </a:extLst>
          </p:cNvPr>
          <p:cNvSpPr txBox="1"/>
          <p:nvPr/>
        </p:nvSpPr>
        <p:spPr>
          <a:xfrm>
            <a:off x="6951306" y="0"/>
            <a:ext cx="463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VISIÓN</a:t>
            </a:r>
            <a:endParaRPr lang="es-CO" sz="28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BBF93C-62D4-8389-C2EC-E155D946E0C4}"/>
              </a:ext>
            </a:extLst>
          </p:cNvPr>
          <p:cNvSpPr txBox="1"/>
          <p:nvPr/>
        </p:nvSpPr>
        <p:spPr>
          <a:xfrm>
            <a:off x="1054360" y="3442996"/>
            <a:ext cx="417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OBJETIVO</a:t>
            </a:r>
            <a:endParaRPr lang="es-CO" sz="28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6C3F11-FEF2-5D2D-1A07-B62AABA7973E}"/>
              </a:ext>
            </a:extLst>
          </p:cNvPr>
          <p:cNvSpPr txBox="1"/>
          <p:nvPr/>
        </p:nvSpPr>
        <p:spPr>
          <a:xfrm>
            <a:off x="6830009" y="3484115"/>
            <a:ext cx="464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OBJETIVO SMART</a:t>
            </a:r>
            <a:endParaRPr lang="es-CO" sz="2800" b="1" dirty="0"/>
          </a:p>
        </p:txBody>
      </p:sp>
      <p:pic>
        <p:nvPicPr>
          <p:cNvPr id="3" name="Imagen 2" descr="Imagen de la pantalla de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045CDE6A-8BD2-0E6F-DD86-A9416FEA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093"/>
            <a:ext cx="6096000" cy="2904911"/>
          </a:xfrm>
          <a:prstGeom prst="rect">
            <a:avLst/>
          </a:prstGeom>
        </p:spPr>
      </p:pic>
      <p:pic>
        <p:nvPicPr>
          <p:cNvPr id="7" name="Imagen 6" descr="Texto, Pizarra&#10;&#10;Descripción generada automáticamente">
            <a:extLst>
              <a:ext uri="{FF2B5EF4-FFF2-40B4-BE49-F238E27FC236}">
                <a16:creationId xmlns:a16="http://schemas.microsoft.com/office/drawing/2014/main" id="{2C5FD311-EDED-323A-E42C-FB7381DC8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10093"/>
            <a:ext cx="6096000" cy="2904912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7C574FC-8400-779E-76FF-3E3FFF585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966216"/>
            <a:ext cx="6096001" cy="2891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6694486-8D63-2307-C635-D797122A4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966216"/>
            <a:ext cx="6096001" cy="2891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4193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155</Words>
  <Application>Microsoft Office PowerPoint</Application>
  <PresentationFormat>Panorámica</PresentationFormat>
  <Paragraphs>89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Tema de Office</vt:lpstr>
      <vt:lpstr>VOCABULARIO EMPRENDIMIENTO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NEGOCIO</dc:title>
  <dc:creator>SenaNoche</dc:creator>
  <cp:lastModifiedBy>BRAYAN STIVEN GUTIERREZ  HIGUITA</cp:lastModifiedBy>
  <cp:revision>4</cp:revision>
  <dcterms:created xsi:type="dcterms:W3CDTF">2024-07-20T01:27:16Z</dcterms:created>
  <dcterms:modified xsi:type="dcterms:W3CDTF">2024-09-07T14:15:21Z</dcterms:modified>
</cp:coreProperties>
</file>